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  <p:sldMasterId id="2147484041" r:id="rId2"/>
    <p:sldMasterId id="2147484089" r:id="rId3"/>
    <p:sldMasterId id="2147484115" r:id="rId4"/>
    <p:sldMasterId id="2147484128" r:id="rId5"/>
  </p:sldMasterIdLst>
  <p:notesMasterIdLst>
    <p:notesMasterId r:id="rId26"/>
  </p:notesMasterIdLst>
  <p:sldIdLst>
    <p:sldId id="257" r:id="rId6"/>
    <p:sldId id="752" r:id="rId7"/>
    <p:sldId id="772" r:id="rId8"/>
    <p:sldId id="753" r:id="rId9"/>
    <p:sldId id="771" r:id="rId10"/>
    <p:sldId id="757" r:id="rId11"/>
    <p:sldId id="758" r:id="rId12"/>
    <p:sldId id="760" r:id="rId13"/>
    <p:sldId id="761" r:id="rId14"/>
    <p:sldId id="762" r:id="rId15"/>
    <p:sldId id="763" r:id="rId16"/>
    <p:sldId id="764" r:id="rId17"/>
    <p:sldId id="765" r:id="rId18"/>
    <p:sldId id="766" r:id="rId19"/>
    <p:sldId id="767" r:id="rId20"/>
    <p:sldId id="768" r:id="rId21"/>
    <p:sldId id="769" r:id="rId22"/>
    <p:sldId id="770" r:id="rId23"/>
    <p:sldId id="716" r:id="rId24"/>
    <p:sldId id="755" r:id="rId25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8000"/>
    <a:srgbClr val="FFFF4F"/>
    <a:srgbClr val="E8D1FF"/>
    <a:srgbClr val="CC99FF"/>
    <a:srgbClr val="00FFFF"/>
    <a:srgbClr val="660066"/>
    <a:srgbClr val="FFC000"/>
    <a:srgbClr val="000066"/>
    <a:srgbClr val="BF9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2" autoAdjust="0"/>
    <p:restoredTop sz="97877" autoAdjust="0"/>
  </p:normalViewPr>
  <p:slideViewPr>
    <p:cSldViewPr>
      <p:cViewPr>
        <p:scale>
          <a:sx n="50" d="100"/>
          <a:sy n="50" d="100"/>
        </p:scale>
        <p:origin x="-1944" y="-300"/>
      </p:cViewPr>
      <p:guideLst>
        <p:guide orient="horz" pos="20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871999-8AD0-4E0A-85AE-86E8F25FED96}" type="datetimeFigureOut">
              <a:rPr lang="th-TH"/>
              <a:pPr>
                <a:defRPr/>
              </a:pPr>
              <a:t>17/08/60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ADCD2C0-ECDE-45D4-9B2F-4DBF0D6141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9662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0119B0-EDF8-4EFA-A87F-8151273C4897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1169021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BW</a:t>
            </a:r>
            <a:r>
              <a:rPr lang="th-TH" sz="2000" baseline="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 ลด</a:t>
            </a:r>
            <a:r>
              <a:rPr lang="en-US" sz="2000" baseline="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 18.38% in 3 </a:t>
            </a:r>
            <a:r>
              <a:rPr lang="th-TH" sz="2000" baseline="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เดือน</a:t>
            </a:r>
            <a:endParaRPr lang="en-US" sz="2000" baseline="0" dirty="0" smtClean="0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C8CC4-2760-4C8B-89B2-2DB6554EE0D5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553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aseline="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Current BMI = 17.6 kg/m</a:t>
            </a:r>
            <a:r>
              <a:rPr lang="en-US" sz="1200" baseline="3000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2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aseline="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TLC = 1,120 cells/mm</a:t>
            </a:r>
            <a:r>
              <a:rPr lang="en-US" sz="1200" baseline="30000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3</a:t>
            </a:r>
            <a:endParaRPr lang="th-TH" sz="1200" baseline="30000" dirty="0" smtClean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C8CC4-2760-4C8B-89B2-2DB6554EE0D5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447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fld id="{14B39668-9C16-48AB-AA61-D162675D4286}" type="slidenum">
              <a:rPr lang="th-TH" altLang="th-TH" smtClean="0">
                <a:solidFill>
                  <a:prstClr val="black"/>
                </a:solidFill>
              </a:rPr>
              <a:pPr/>
              <a:t>5</a:t>
            </a:fld>
            <a:endParaRPr lang="th-TH" altLang="th-TH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97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AD5C0A-91D5-48B5-8D18-B3AA66A8ECC2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FB9471-64F4-4362-A83A-3B252DC426BC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9257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3C090-7766-477E-ACE7-304A474E1A53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2A816-A33B-4C76-9826-D850992AA06C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107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2ADD3-0029-4FCD-9DAF-CE4B8A8D43B7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2D9FE-16E8-4A45-BDFD-FCBD1A13E9A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5747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D62A2-0F77-43EB-A0D1-19CAD10BFF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92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DB2BD-CD0B-4ABC-8374-1C7E73B8951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2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A3FC7-17FE-40E5-BCC0-530234AFBA6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33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2167-48F4-4998-9EA9-B899B97D4A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373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73C49-B2BF-4809-A440-151C7ED39D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66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A758-3754-4F09-BD25-7A66E0FAFE0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34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8BD6C-BA8A-488D-855D-73824016241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76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5B41-F989-49CB-BB6D-25CC82E2DDF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778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58C06-66BD-47F2-A027-8C45E4E21AA3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13804-EBA4-4194-985C-C3CDEE97BF0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59176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B3DDD-1FA8-4815-A1D2-F00EBFBC30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16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F0E1F-F100-4BC7-A5E2-7937A55067E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78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A38-E5F4-444F-8E41-0A150E52094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9269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6231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80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185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7389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988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133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099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8B1B8-84E5-46F4-AFC7-9565745E0088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7A9A2-878C-4774-9D84-6924200C519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65726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773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402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68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1588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AD5C0A-91D5-48B5-8D18-B3AA66A8ECC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FB9471-64F4-4362-A83A-3B252DC426B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642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58C06-66BD-47F2-A027-8C45E4E21AA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13804-EBA4-4194-985C-C3CDEE97BF0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556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88B1B8-84E5-46F4-AFC7-9565745E008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7A9A2-878C-4774-9D84-6924200C51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0158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CA18AD-1407-49C7-81AF-491EFD6BFCA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461A5-6DA1-4A95-BE9F-1650008A3E2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31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D307B9-130B-4C2A-B39F-1A6098B5EB7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2390D-A627-45CA-997C-C6C8707A308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899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79DA43-8981-4E4F-9B76-C7109FFEC9F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E8ECB-40A1-46E5-A32C-A834D016265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6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CA18AD-1407-49C7-81AF-491EFD6BFCA1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461A5-6DA1-4A95-BE9F-1650008A3E2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569458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AFEF71-E398-468B-BBE5-9CA31EC98D6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F2187-ACB3-4140-9F5B-E9F839DF9FBF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4779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1DFC07-9D3C-47B8-994F-B65112BDCCC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C063DD-356B-4037-8B70-6B5426C4FC3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916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7C7E2F-E144-4606-9AA6-DBC2BD6EA03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E4AA82-2C48-428A-A480-DD85C08DDE0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380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3C090-7766-477E-ACE7-304A474E1A53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2A816-A33B-4C76-9826-D850992AA06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9341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2ADD3-0029-4FCD-9DAF-CE4B8A8D43B7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2D9FE-16E8-4A45-BDFD-FCBD1A13E9A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444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D4D2D0">
                    <a:shade val="50000"/>
                  </a:srgbClr>
                </a:solidFill>
              </a:rPr>
              <a:t>6/17/2012</a:t>
            </a:r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0169B16-6467-4583-B92B-1B24F2DDF889}" type="slidenum">
              <a:rPr lang="en-US">
                <a:solidFill>
                  <a:srgbClr val="D4D2D0">
                    <a:shade val="50000"/>
                  </a:srgbClr>
                </a:solidFill>
              </a:rPr>
              <a:pPr/>
              <a:t>‹#›</a:t>
            </a:fld>
            <a:endParaRPr lang="th-TH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315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689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301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449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071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D307B9-130B-4C2A-B39F-1A6098B5EB71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2390D-A627-45CA-997C-C6C8707A308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85032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3569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4329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80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110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69412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5728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07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79DA43-8981-4E4F-9B76-C7109FFEC9F5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E8ECB-40A1-46E5-A32C-A834D0162652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4248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AFEF71-E398-468B-BBE5-9CA31EC98D60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F2187-ACB3-4140-9F5B-E9F839DF9FBF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33673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1DFC07-9D3C-47B8-994F-B65112BDCCC2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C063DD-356B-4037-8B70-6B5426C4FC33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4513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7C7E2F-E144-4606-9AA6-DBC2BD6EA03C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E4AA82-2C48-428A-A480-DD85C08DDE0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558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545D3B-06F4-4CC6-A1CB-D369201047D6}" type="datetimeFigureOut">
              <a:rPr lang="th-TH" smtClean="0"/>
              <a:pPr>
                <a:defRPr/>
              </a:pPr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38D40D-9A11-460A-BB49-1D929AF431C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695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D4E6241-2814-4B45-9136-ECC2F0FF5A26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8/17/2017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378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8/17/2017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02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545D3B-06F4-4CC6-A1CB-D369201047D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38D40D-9A11-460A-BB49-1D929AF431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06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  <p:sldLayoutId id="2147484127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8/17/2017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720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8437"/>
            <a:ext cx="7886700" cy="13255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h-TH" sz="6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กรณีศึกษาที่ </a:t>
            </a:r>
            <a:r>
              <a:rPr lang="en-US" sz="6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2</a:t>
            </a:r>
            <a:endParaRPr lang="en-US" sz="66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90600" y="1905000"/>
            <a:ext cx="7480300" cy="4625975"/>
          </a:xfrm>
        </p:spPr>
        <p:txBody>
          <a:bodyPr rtlCol="0">
            <a:noAutofit/>
          </a:bodyPr>
          <a:lstStyle/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ผู้ป่วยหญิงไทยคู่ อายุ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45 </a:t>
            </a: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ปี</a:t>
            </a:r>
            <a:endParaRPr lang="en-US" sz="54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ภูมิลำเนา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:</a:t>
            </a: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สุรินทร์</a:t>
            </a: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</a:p>
          <a:p>
            <a:pPr marL="118872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ปรึกษาทีมโภชนบำบัด เนื่องจากสงสัยภาวะ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malnutrition</a:t>
            </a: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118872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th-TH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3" y="1"/>
            <a:ext cx="8692677" cy="6934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7039169" y="3011901"/>
            <a:ext cx="469232" cy="3819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7051201" y="192501"/>
            <a:ext cx="426575" cy="381920"/>
          </a:xfrm>
          <a:prstGeom prst="ellipse">
            <a:avLst/>
          </a:prstGeom>
          <a:noFill/>
          <a:ln w="5715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15666" y="1302603"/>
            <a:ext cx="64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3333CC"/>
                </a:solidFill>
                <a:latin typeface="Calibri" panose="020F050202020403020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7861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403" y="-91555"/>
            <a:ext cx="9372806" cy="7041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05800" y="-975"/>
            <a:ext cx="64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3333CC"/>
                </a:solidFill>
                <a:latin typeface="Calibri" panose="020F0502020204030204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61526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9067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"/>
          <a:stretch/>
        </p:blipFill>
        <p:spPr bwMode="auto">
          <a:xfrm>
            <a:off x="414361" y="3276600"/>
            <a:ext cx="8577239" cy="336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734666" y="3344763"/>
            <a:ext cx="952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  <a:latin typeface="Calibri" panose="020F0502020204030204"/>
              </a:rPr>
              <a:t>11</a:t>
            </a:r>
            <a:endParaRPr lang="en-US" sz="48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61" y="58599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58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43000" y="3352800"/>
            <a:ext cx="6858000" cy="2387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NAF </a:t>
            </a:r>
            <a:b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(Nutrition Alert Form)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" y="0"/>
            <a:ext cx="911403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1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721066"/>
            <a:ext cx="8839200" cy="541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12192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alibri" panose="020F0502020204030204"/>
              </a:rPr>
              <a:t>158</a:t>
            </a:r>
            <a:endParaRPr lang="en-US" sz="2000" b="1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2017245"/>
            <a:ext cx="515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libri" panose="020F0502020204030204"/>
              </a:rPr>
              <a:t>44</a:t>
            </a:r>
            <a:endParaRPr lang="en-US" sz="2400" b="1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2513" y="2117834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2788" y="19050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0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22120" y="2632345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3127" y="4309252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10343" y="4799727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Double Bracket 12"/>
          <p:cNvSpPr/>
          <p:nvPr/>
        </p:nvSpPr>
        <p:spPr>
          <a:xfrm>
            <a:off x="152401" y="3810000"/>
            <a:ext cx="8839200" cy="2514600"/>
          </a:xfrm>
          <a:prstGeom prst="bracketPair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47548" y="29718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96305" y="3059896"/>
            <a:ext cx="822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libri" panose="020F0502020204030204"/>
              </a:rPr>
              <a:t>17.6</a:t>
            </a:r>
            <a:endParaRPr lang="en-US" sz="2400" b="1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7548" y="40386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latin typeface="Calibri" panose="020F0502020204030204"/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32308" y="51054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00B050"/>
              </a:solidFill>
              <a:latin typeface="Calibri" panose="020F0502020204030204"/>
            </a:endParaRPr>
          </a:p>
        </p:txBody>
      </p:sp>
      <p:sp>
        <p:nvSpPr>
          <p:cNvPr id="2" name="Oval 1"/>
          <p:cNvSpPr/>
          <p:nvPr/>
        </p:nvSpPr>
        <p:spPr>
          <a:xfrm>
            <a:off x="2743200" y="3903600"/>
            <a:ext cx="507887" cy="45600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2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3" grpId="0" animBg="1"/>
      <p:bldP spid="15" grpId="0"/>
      <p:bldP spid="16" grpId="0"/>
      <p:bldP spid="17" grpId="0"/>
      <p:bldP spid="18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8918"/>
            <a:ext cx="9144000" cy="499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14761" y="9906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20841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3748" y="12954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05600" y="23254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1912" y="3624977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7800" y="47169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23748" y="3962400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5600" y="49924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3993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66800"/>
            <a:ext cx="9133852" cy="518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00360" y="1457245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0361" y="28194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14872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05600" y="27826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38862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48768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23748" y="40780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2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5600" y="52210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Calibri" panose="020F0502020204030204"/>
              </a:rPr>
              <a:t>1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82" y="228600"/>
            <a:ext cx="5062236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59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" y="28194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1487269"/>
            <a:ext cx="515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3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82" y="228600"/>
            <a:ext cx="5062236" cy="65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49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" y="0"/>
            <a:ext cx="911403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599"/>
            <a:ext cx="9144000" cy="381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13548" y="3429000"/>
            <a:ext cx="66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33CC"/>
                </a:solidFill>
                <a:latin typeface="Calibri" panose="020F0502020204030204"/>
              </a:rPr>
              <a:t>18</a:t>
            </a:r>
            <a:endParaRPr lang="en-US" sz="36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7" name="Oval 6"/>
          <p:cNvSpPr/>
          <p:nvPr/>
        </p:nvSpPr>
        <p:spPr>
          <a:xfrm>
            <a:off x="2447697" y="3474720"/>
            <a:ext cx="426575" cy="51412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699760" y="4297680"/>
            <a:ext cx="3429000" cy="20574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8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/>
              <a:t>Thank You</a:t>
            </a:r>
            <a:endParaRPr lang="en-US" sz="7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2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0885"/>
            <a:ext cx="7886700" cy="995915"/>
          </a:xfrm>
        </p:spPr>
        <p:txBody>
          <a:bodyPr>
            <a:normAutofit/>
          </a:bodyPr>
          <a:lstStyle/>
          <a:p>
            <a:pPr algn="ctr"/>
            <a:r>
              <a:rPr lang="th-TH" sz="6000" b="1" dirty="0" smtClean="0"/>
              <a:t>ประวัติปัจจุบัน </a:t>
            </a:r>
            <a:endParaRPr lang="en-US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3281"/>
            <a:ext cx="9144000" cy="526511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ผู้ป่วยหญิง อายุ </a:t>
            </a:r>
            <a:r>
              <a:rPr lang="en-US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45 </a:t>
            </a: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ปี</a:t>
            </a:r>
            <a:endParaRPr lang="en-US" sz="40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lnSpc>
                <a:spcPct val="120000"/>
              </a:lnSpc>
            </a:pP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ได้รับการวินิจฉัยเป็น </a:t>
            </a:r>
            <a:r>
              <a:rPr lang="en-US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CA stomach </a:t>
            </a:r>
          </a:p>
          <a:p>
            <a:pPr>
              <a:lnSpc>
                <a:spcPct val="120000"/>
              </a:lnSpc>
            </a:pP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มีการปวดท้อง กลืนลำบาก อาเจียนเป็นอาหารที่กินเข้าไป </a:t>
            </a:r>
          </a:p>
          <a:p>
            <a:pPr>
              <a:lnSpc>
                <a:spcPct val="120000"/>
              </a:lnSpc>
            </a:pP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ผอมลงมาก น้ำหนักลดลงเหลือ </a:t>
            </a:r>
            <a:r>
              <a:rPr lang="en-US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44 </a:t>
            </a: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กิโลกรัม </a:t>
            </a:r>
          </a:p>
          <a:p>
            <a:pPr>
              <a:lnSpc>
                <a:spcPct val="120000"/>
              </a:lnSpc>
            </a:pPr>
            <a:r>
              <a:rPr lang="th-TH" sz="40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เดินเองได้ สามารถทำกิจวัตรประจำวันได้ตามปกติ</a:t>
            </a:r>
            <a:r>
              <a:rPr lang="en-US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มีคนช่วยบ้าง</a:t>
            </a:r>
            <a:endParaRPr lang="en-US" sz="40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lnSpc>
                <a:spcPct val="120000"/>
              </a:lnSpc>
            </a:pP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ปัจจุบันกินอาหารเหลวได้เล็กน้อย ไม่สามารถกินอาหารปกติได้</a:t>
            </a:r>
          </a:p>
          <a:p>
            <a:pPr>
              <a:lnSpc>
                <a:spcPct val="120000"/>
              </a:lnSpc>
            </a:pP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ปฏิเสธโรคประจำตัว ไม่เคยผ่าตัด ไม่แพ้ยา</a:t>
            </a:r>
            <a:endParaRPr lang="en-US" sz="40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lnSpc>
                <a:spcPct val="120000"/>
              </a:lnSpc>
            </a:pPr>
            <a:endParaRPr lang="en-US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9286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759" y="-1"/>
            <a:ext cx="6049075" cy="6820963"/>
          </a:xfrm>
        </p:spPr>
      </p:pic>
    </p:spTree>
    <p:extLst>
      <p:ext uri="{BB962C8B-B14F-4D97-AF65-F5344CB8AC3E}">
        <p14:creationId xmlns:p14="http://schemas.microsoft.com/office/powerpoint/2010/main" val="192275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06572"/>
            <a:ext cx="8915400" cy="1260428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 </a:t>
            </a:r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น้ำหนัก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ลดลง </a:t>
            </a:r>
            <a:r>
              <a:rPr lang="en-US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8 </a:t>
            </a:r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กิโลกรั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ม</a:t>
            </a:r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จาก </a:t>
            </a:r>
            <a:r>
              <a:rPr lang="en-US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52 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กิโลกรัม </a:t>
            </a:r>
            <a: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 </a:t>
            </a:r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เป็น </a:t>
            </a:r>
            <a:r>
              <a:rPr lang="en-US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44 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กิโลกรัม ในเวลา </a:t>
            </a:r>
            <a:r>
              <a:rPr lang="en-US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3 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เดือน</a:t>
            </a:r>
            <a:endParaRPr lang="en-US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en-US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8650" y="152400"/>
            <a:ext cx="7886700" cy="995915"/>
          </a:xfrm>
        </p:spPr>
        <p:txBody>
          <a:bodyPr>
            <a:normAutofit/>
          </a:bodyPr>
          <a:lstStyle/>
          <a:p>
            <a:pPr algn="ctr"/>
            <a:r>
              <a:rPr lang="th-TH" sz="6000" b="1" dirty="0" smtClean="0"/>
              <a:t>ประวัติเพิ่มเติม </a:t>
            </a:r>
            <a:endParaRPr lang="en-US" sz="60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3400" y="2496861"/>
            <a:ext cx="7886700" cy="9959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0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Physical Examination</a:t>
            </a:r>
            <a:endParaRPr lang="en-US" sz="60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657600"/>
            <a:ext cx="8839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BMI 17.6 kg/m</a:t>
            </a:r>
            <a:r>
              <a:rPr lang="en-US" sz="4400" baseline="30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No pitting edema, generalized loss of fat and muscles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Splashing sound+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Motor power grade IV+</a:t>
            </a:r>
          </a:p>
        </p:txBody>
      </p:sp>
    </p:spTree>
    <p:extLst>
      <p:ext uri="{BB962C8B-B14F-4D97-AF65-F5344CB8AC3E}">
        <p14:creationId xmlns:p14="http://schemas.microsoft.com/office/powerpoint/2010/main" val="3670604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095506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latin typeface="+mn-lt"/>
              </a:rPr>
              <a:t>Labs:</a:t>
            </a:r>
            <a:endParaRPr lang="en-US" sz="66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91600" cy="5867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CBC: </a:t>
            </a:r>
            <a:r>
              <a:rPr lang="en-US" sz="2400" dirty="0" err="1" smtClean="0"/>
              <a:t>Hct</a:t>
            </a:r>
            <a:r>
              <a:rPr lang="en-US" sz="2400" dirty="0" smtClean="0"/>
              <a:t> 28%, WBC 5600, PMN 62, L 20, 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BUN/Cr = 7/0.48, Na 140, K 3.35, Cl 106, CO2 26 </a:t>
            </a:r>
            <a:r>
              <a:rPr lang="en-US" sz="2400" dirty="0" err="1" smtClean="0"/>
              <a:t>mEq</a:t>
            </a:r>
            <a:r>
              <a:rPr lang="en-US" sz="2400" dirty="0" smtClean="0"/>
              <a:t>/L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Cal 7.7, Mg 1.54 , </a:t>
            </a:r>
            <a:r>
              <a:rPr lang="en-US" sz="2400" dirty="0" err="1" smtClean="0"/>
              <a:t>phos</a:t>
            </a:r>
            <a:r>
              <a:rPr lang="en-US" sz="2400" dirty="0" smtClean="0"/>
              <a:t> 3.67  mg/</a:t>
            </a:r>
            <a:r>
              <a:rPr lang="en-US" sz="2400" dirty="0" err="1" smtClean="0"/>
              <a:t>dL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dirty="0" smtClean="0"/>
              <a:t>Albumin 3.2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C00000"/>
                </a:solidFill>
              </a:rPr>
              <a:t>EGD</a:t>
            </a:r>
            <a:r>
              <a:rPr lang="en-US" sz="2400" b="1" dirty="0">
                <a:solidFill>
                  <a:srgbClr val="C00000"/>
                </a:solidFill>
              </a:rPr>
              <a:t>: </a:t>
            </a:r>
            <a:r>
              <a:rPr lang="en-US" sz="2400" b="1" dirty="0"/>
              <a:t>Large ulcerative </a:t>
            </a:r>
            <a:r>
              <a:rPr lang="en-US" sz="2400" b="1" dirty="0">
                <a:solidFill>
                  <a:srgbClr val="C00000"/>
                </a:solidFill>
              </a:rPr>
              <a:t>mass at gastric</a:t>
            </a:r>
            <a:r>
              <a:rPr lang="en-US" sz="2400" b="1" dirty="0"/>
              <a:t> body and antrum with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>
                <a:solidFill>
                  <a:srgbClr val="C00000"/>
                </a:solidFill>
              </a:rPr>
              <a:t>partial </a:t>
            </a:r>
            <a:r>
              <a:rPr lang="en-US" sz="2400" b="1" dirty="0">
                <a:solidFill>
                  <a:srgbClr val="C00000"/>
                </a:solidFill>
              </a:rPr>
              <a:t>gastric outlet obstruction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Gastric mass biopsy: </a:t>
            </a:r>
            <a:r>
              <a:rPr lang="en-US" sz="2400" b="1" dirty="0">
                <a:solidFill>
                  <a:srgbClr val="C00000"/>
                </a:solidFill>
              </a:rPr>
              <a:t>Adenocarcinoma, moderately differentiate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</a:rPr>
              <a:t>CT abdomen: CA stomach with gastric outlet obstruction, </a:t>
            </a:r>
            <a:r>
              <a:rPr lang="en-US" sz="2400" b="1" dirty="0"/>
              <a:t>no liver metastasis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7857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3" b="53333"/>
          <a:stretch/>
        </p:blipFill>
        <p:spPr>
          <a:xfrm>
            <a:off x="1" y="1141312"/>
            <a:ext cx="9144000" cy="4426032"/>
          </a:xfrm>
          <a:prstGeom prst="rect">
            <a:avLst/>
          </a:prstGeom>
          <a:ln cmpd="sng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28599" y="4271944"/>
            <a:ext cx="4635239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4729144"/>
            <a:ext cx="4635238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12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4188857" y="76201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7075345" y="76200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1025190" y="76201"/>
            <a:ext cx="1431024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647700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dirty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สมาคมผู้ให้อาหารทางหลอดเลือดดำและทางเดินอาหารแห่งประเทศ</a:t>
            </a:r>
            <a:r>
              <a:rPr lang="th-TH" sz="2400" b="1" dirty="0" smtClean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ไทย </a:t>
            </a:r>
            <a:r>
              <a:rPr lang="en-US" sz="2400" b="1" dirty="0" smtClean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(SPENT)</a:t>
            </a:r>
            <a:endParaRPr lang="en-US" sz="2400" b="1" dirty="0">
              <a:solidFill>
                <a:prstClr val="black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91200" y="1187032"/>
            <a:ext cx="2715169" cy="535088"/>
          </a:xfrm>
          <a:custGeom>
            <a:avLst/>
            <a:gdLst>
              <a:gd name="connsiteX0" fmla="*/ 0 w 2593249"/>
              <a:gd name="connsiteY0" fmla="*/ 0 h 535088"/>
              <a:gd name="connsiteX1" fmla="*/ 2593249 w 2593249"/>
              <a:gd name="connsiteY1" fmla="*/ 0 h 535088"/>
              <a:gd name="connsiteX2" fmla="*/ 2593249 w 2593249"/>
              <a:gd name="connsiteY2" fmla="*/ 535088 h 535088"/>
              <a:gd name="connsiteX3" fmla="*/ 0 w 2593249"/>
              <a:gd name="connsiteY3" fmla="*/ 535088 h 535088"/>
              <a:gd name="connsiteX4" fmla="*/ 0 w 2593249"/>
              <a:gd name="connsiteY4" fmla="*/ 0 h 535088"/>
              <a:gd name="connsiteX0" fmla="*/ 121920 w 2593249"/>
              <a:gd name="connsiteY0" fmla="*/ 0 h 535088"/>
              <a:gd name="connsiteX1" fmla="*/ 2593249 w 2593249"/>
              <a:gd name="connsiteY1" fmla="*/ 0 h 535088"/>
              <a:gd name="connsiteX2" fmla="*/ 2593249 w 2593249"/>
              <a:gd name="connsiteY2" fmla="*/ 535088 h 535088"/>
              <a:gd name="connsiteX3" fmla="*/ 0 w 2593249"/>
              <a:gd name="connsiteY3" fmla="*/ 535088 h 535088"/>
              <a:gd name="connsiteX4" fmla="*/ 121920 w 2593249"/>
              <a:gd name="connsiteY4" fmla="*/ 0 h 53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3249" h="535088">
                <a:moveTo>
                  <a:pt x="121920" y="0"/>
                </a:moveTo>
                <a:lnTo>
                  <a:pt x="2593249" y="0"/>
                </a:lnTo>
                <a:lnTo>
                  <a:pt x="2593249" y="535088"/>
                </a:lnTo>
                <a:lnTo>
                  <a:pt x="0" y="535088"/>
                </a:lnTo>
                <a:lnTo>
                  <a:pt x="12192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1091625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33CC"/>
                </a:solidFill>
                <a:latin typeface="Calibri"/>
              </a:rPr>
              <a:t>(screening)</a:t>
            </a:r>
            <a:endParaRPr lang="en-US" sz="3200" b="1" dirty="0">
              <a:solidFill>
                <a:srgbClr val="3333CC"/>
              </a:solidFill>
              <a:latin typeface="Calibri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61452" y="5605444"/>
            <a:ext cx="9082548" cy="838200"/>
          </a:xfrm>
          <a:prstGeom prst="rect">
            <a:avLst/>
          </a:prstGeom>
          <a:solidFill>
            <a:srgbClr val="002060"/>
          </a:solidFill>
          <a:ln w="28575">
            <a:noFill/>
          </a:ln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ถ้าตอบ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 “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ใช่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”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อย่างน้อย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2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ข้อ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  <a:sym typeface="Wingdings" panose="05000000000000000000" pitchFamily="2" charset="2"/>
              </a:rPr>
              <a:t>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anose="020B0304020202020204" pitchFamily="34" charset="-34"/>
                <a:cs typeface="CordiaUPC" panose="020B0304020202020204" pitchFamily="34" charset="-34"/>
              </a:rPr>
              <a:t>ประเมินทางโภชนาการต่อ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58200" y="4016514"/>
            <a:ext cx="6376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8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4375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81100" y="3352800"/>
            <a:ext cx="6858000" cy="2387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NT 2013</a:t>
            </a:r>
            <a:b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(Nutrition Triage)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9067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81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51" y="-32033"/>
            <a:ext cx="8165749" cy="6922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4842610" y="381000"/>
            <a:ext cx="914400" cy="9906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841" y="345948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34361" y="41835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5361" y="5021759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71521" y="49530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01000" y="1295400"/>
            <a:ext cx="64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3333CC"/>
                </a:solidFill>
                <a:latin typeface="Calibri" panose="020F0502020204030204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2874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9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723" y="-30195"/>
            <a:ext cx="9311446" cy="6888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" y="91440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8083" y="1066800"/>
            <a:ext cx="935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1</a:t>
            </a:r>
            <a:r>
              <a:rPr lang="en-US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43400" y="1066800"/>
            <a:ext cx="62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21" y="4328160"/>
            <a:ext cx="7286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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7543800" y="4520865"/>
            <a:ext cx="914400" cy="50833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29600" y="159603"/>
            <a:ext cx="64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3333CC"/>
                </a:solidFill>
                <a:latin typeface="Calibri" panose="020F0502020204030204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5795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8" grpId="0"/>
      <p:bldP spid="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03" y="1"/>
            <a:ext cx="92194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6743099" y="1371600"/>
            <a:ext cx="687003" cy="50833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29600" y="159603"/>
            <a:ext cx="64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3333CC"/>
                </a:solidFill>
                <a:latin typeface="Calibri" panose="020F0502020204030204"/>
              </a:rPr>
              <a:t>0</a:t>
            </a:r>
            <a:endParaRPr lang="en-US" sz="4800" b="1" dirty="0">
              <a:solidFill>
                <a:srgbClr val="3333CC"/>
              </a:solidFill>
              <a:latin typeface="Calibri" panose="020F0502020204030204"/>
            </a:endParaRPr>
          </a:p>
        </p:txBody>
      </p:sp>
      <p:sp>
        <p:nvSpPr>
          <p:cNvPr id="7" name="Oval 6"/>
          <p:cNvSpPr/>
          <p:nvPr/>
        </p:nvSpPr>
        <p:spPr>
          <a:xfrm>
            <a:off x="8077200" y="4290306"/>
            <a:ext cx="469232" cy="462123"/>
          </a:xfrm>
          <a:prstGeom prst="ellipse">
            <a:avLst/>
          </a:prstGeom>
          <a:noFill/>
          <a:ln w="5715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33CC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flipH="1">
            <a:off x="8145379" y="5686971"/>
            <a:ext cx="465221" cy="462123"/>
          </a:xfrm>
          <a:prstGeom prst="ellipse">
            <a:avLst/>
          </a:prstGeom>
          <a:noFill/>
          <a:ln w="5715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24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5246</TotalTime>
  <Words>286</Words>
  <Application>Microsoft Office PowerPoint</Application>
  <PresentationFormat>On-screen Show (4:3)</PresentationFormat>
  <Paragraphs>88</Paragraphs>
  <Slides>20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1_Office Theme</vt:lpstr>
      <vt:lpstr>12_Office Theme</vt:lpstr>
      <vt:lpstr>5_Office Theme</vt:lpstr>
      <vt:lpstr>7_Office Theme</vt:lpstr>
      <vt:lpstr>16_Office Theme</vt:lpstr>
      <vt:lpstr>กรณีศึกษาที่ 2</vt:lpstr>
      <vt:lpstr>ประวัติปัจจุบัน </vt:lpstr>
      <vt:lpstr>ประวัติเพิ่มเติม </vt:lpstr>
      <vt:lpstr>Labs:</vt:lpstr>
      <vt:lpstr>PowerPoint Presentation</vt:lpstr>
      <vt:lpstr>NT 2013 (Nutrition Triage)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NAF  (Nutrition Alert Form)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ENDOCRINOLOGY</dc:title>
  <dc:creator>ASUS</dc:creator>
  <cp:lastModifiedBy>@ct</cp:lastModifiedBy>
  <cp:revision>474</cp:revision>
  <dcterms:created xsi:type="dcterms:W3CDTF">2014-05-25T00:16:09Z</dcterms:created>
  <dcterms:modified xsi:type="dcterms:W3CDTF">2017-08-17T06:15:19Z</dcterms:modified>
</cp:coreProperties>
</file>